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8"/>
  </p:notesMasterIdLst>
  <p:sldIdLst>
    <p:sldId id="284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3" r:id="rId17"/>
  </p:sldIdLst>
  <p:sldSz cx="12192000" cy="6858000"/>
  <p:notesSz cx="6858000" cy="9144000"/>
  <p:embeddedFontLst>
    <p:embeddedFont>
      <p:font typeface="Lato" panose="020F0502020204030203" pitchFamily="34" charset="77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6" roundtripDataSignature="AMtx7mgOAOPZFbqP5Y8EVxiUCpZ0X2Ns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07"/>
  </p:normalViewPr>
  <p:slideViewPr>
    <p:cSldViewPr snapToGrid="0">
      <p:cViewPr varScale="1">
        <p:scale>
          <a:sx n="106" d="100"/>
          <a:sy n="106" d="100"/>
        </p:scale>
        <p:origin x="792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3651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254000" lvl="0" indent="-34290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</a:pPr>
            <a:endParaRPr dirty="0"/>
          </a:p>
        </p:txBody>
      </p:sp>
      <p:sp>
        <p:nvSpPr>
          <p:cNvPr id="111" name="Google Shape;11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9" name="Google Shape;11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254000" lvl="0" indent="-34290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</a:pPr>
            <a:endParaRPr dirty="0"/>
          </a:p>
        </p:txBody>
      </p:sp>
      <p:sp>
        <p:nvSpPr>
          <p:cNvPr id="120" name="Google Shape;12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7ed6341c11_2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8" name="Google Shape;128;g7ed6341c11_2_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29;g7ed6341c11_2_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37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1" name="Google Shape;15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nl-NL"/>
              <a:t>Controleer lettertype: verdana (tekengrootte 32)</a:t>
            </a:r>
            <a:endParaRPr/>
          </a:p>
        </p:txBody>
      </p:sp>
      <p:sp>
        <p:nvSpPr>
          <p:cNvPr id="391" name="Google Shape;391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46757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" name="Google Shape;4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" name="Google Shape;49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" name="Google Shape;5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254000" lvl="0" indent="-34290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</a:pPr>
            <a:endParaRPr dirty="0"/>
          </a:p>
        </p:txBody>
      </p:sp>
      <p:sp>
        <p:nvSpPr>
          <p:cNvPr id="57" name="Google Shape;5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" name="Google Shape;6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2865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endParaRPr dirty="0">
              <a:solidFill>
                <a:schemeClr val="dk1"/>
              </a:solidFill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4" name="Google Shape;6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254000" lvl="0" indent="-22860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endParaRPr/>
          </a:p>
        </p:txBody>
      </p:sp>
      <p:sp>
        <p:nvSpPr>
          <p:cNvPr id="72" name="Google Shape;7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254000" lvl="0" indent="-22860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endParaRPr/>
          </a:p>
        </p:txBody>
      </p:sp>
      <p:sp>
        <p:nvSpPr>
          <p:cNvPr id="80" name="Google Shape;80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ed6341c1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g7ed6341c11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254000" lvl="0" indent="-22860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endParaRPr/>
          </a:p>
        </p:txBody>
      </p:sp>
      <p:sp>
        <p:nvSpPr>
          <p:cNvPr id="89" name="Google Shape;89;g7ed6341c11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254000" lvl="0" indent="-22860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endParaRPr/>
          </a:p>
        </p:txBody>
      </p:sp>
      <p:sp>
        <p:nvSpPr>
          <p:cNvPr id="96" name="Google Shape;9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254000" lvl="0" indent="-34290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</a:pPr>
            <a:endParaRPr sz="1100" dirty="0">
              <a:highlight>
                <a:schemeClr val="lt1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0"/>
          <p:cNvSpPr txBox="1">
            <a:spLocks noGrp="1"/>
          </p:cNvSpPr>
          <p:nvPr>
            <p:ph type="title"/>
          </p:nvPr>
        </p:nvSpPr>
        <p:spPr>
          <a:xfrm>
            <a:off x="609600" y="583200"/>
            <a:ext cx="109728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36629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18304E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rgbClr val="18304E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rgbClr val="18304E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18304E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18304E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0"/>
          <p:cNvSpPr txBox="1">
            <a:spLocks noGrp="1"/>
          </p:cNvSpPr>
          <p:nvPr>
            <p:ph type="sldNum" idx="12"/>
          </p:nvPr>
        </p:nvSpPr>
        <p:spPr>
          <a:xfrm>
            <a:off x="8797851" y="6377617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pic>
        <p:nvPicPr>
          <p:cNvPr id="22" name="Google Shape;22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665536" y="5730951"/>
            <a:ext cx="3066899" cy="78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1"/>
          <p:cNvSpPr txBox="1">
            <a:spLocks noGrp="1"/>
          </p:cNvSpPr>
          <p:nvPr>
            <p:ph type="ctrTitle"/>
          </p:nvPr>
        </p:nvSpPr>
        <p:spPr>
          <a:xfrm>
            <a:off x="914400" y="1008001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1"/>
          <p:cNvSpPr txBox="1">
            <a:spLocks noGrp="1"/>
          </p:cNvSpPr>
          <p:nvPr>
            <p:ph type="subTitle" idx="1"/>
          </p:nvPr>
        </p:nvSpPr>
        <p:spPr>
          <a:xfrm>
            <a:off x="916800" y="1825200"/>
            <a:ext cx="10360800" cy="14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480"/>
              </a:spcBef>
              <a:spcAft>
                <a:spcPts val="0"/>
              </a:spcAft>
              <a:buClr>
                <a:srgbClr val="F7931D"/>
              </a:buClr>
              <a:buSzPts val="2400"/>
              <a:buNone/>
              <a:defRPr sz="2400">
                <a:solidFill>
                  <a:srgbClr val="F7931D"/>
                </a:solidFill>
              </a:defRPr>
            </a:lvl1pPr>
            <a:lvl2pPr lvl="1" algn="ctr">
              <a:spcBef>
                <a:spcPts val="44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body" idx="2"/>
          </p:nvPr>
        </p:nvSpPr>
        <p:spPr>
          <a:xfrm>
            <a:off x="914400" y="3225601"/>
            <a:ext cx="10363200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marL="914400" lvl="1" indent="-368300" algn="l">
              <a:spcBef>
                <a:spcPts val="440"/>
              </a:spcBef>
              <a:spcAft>
                <a:spcPts val="0"/>
              </a:spcAft>
              <a:buClr>
                <a:srgbClr val="FFFFFF"/>
              </a:buClr>
              <a:buSzPts val="2200"/>
              <a:buChar char="–"/>
              <a:defRPr>
                <a:solidFill>
                  <a:srgbClr val="FFFFFF"/>
                </a:solidFill>
              </a:defRPr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rgbClr val="FFFFFF"/>
              </a:buClr>
              <a:buSzPts val="2000"/>
              <a:buChar char="•"/>
              <a:defRPr>
                <a:solidFill>
                  <a:srgbClr val="FFFFFF"/>
                </a:solidFill>
              </a:defRPr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FFFFFF"/>
              </a:buClr>
              <a:buSzPts val="1800"/>
              <a:buChar char="–"/>
              <a:defRPr>
                <a:solidFill>
                  <a:srgbClr val="FFFFFF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FF"/>
              </a:buClr>
              <a:buSzPts val="1600"/>
              <a:buChar char="»"/>
              <a:defRPr>
                <a:solidFill>
                  <a:srgbClr val="FFFFFF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Orange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2"/>
          <p:cNvSpPr txBox="1">
            <a:spLocks noGrp="1"/>
          </p:cNvSpPr>
          <p:nvPr>
            <p:ph type="title"/>
          </p:nvPr>
        </p:nvSpPr>
        <p:spPr>
          <a:xfrm>
            <a:off x="609600" y="583200"/>
            <a:ext cx="109728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3600"/>
              <a:buFont typeface="Calibri"/>
              <a:buNone/>
              <a:defRPr>
                <a:solidFill>
                  <a:srgbClr val="F7931D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609600" y="583200"/>
            <a:ext cx="109728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7931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18304E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18304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rgbClr val="18304E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rgbClr val="18304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18304E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18304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18304E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rgbClr val="18304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18304E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rgbClr val="18304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pic>
        <p:nvPicPr>
          <p:cNvPr id="15" name="Google Shape;15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665536" y="5730951"/>
            <a:ext cx="3066899" cy="7892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uurzamesportsector.n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jpg"/><Relationship Id="rId9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ctrTitle"/>
          </p:nvPr>
        </p:nvSpPr>
        <p:spPr>
          <a:xfrm>
            <a:off x="914399" y="1008001"/>
            <a:ext cx="10568763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3200"/>
            </a:pPr>
            <a:r>
              <a:rPr lang="nl-NL" sz="3200" dirty="0">
                <a:latin typeface="Verdana"/>
                <a:ea typeface="Verdana"/>
                <a:cs typeface="Verdana"/>
                <a:sym typeface="Verdana"/>
              </a:rPr>
              <a:t>Circulariteit: hoe neem ik dit mee in mijn project?</a:t>
            </a:r>
            <a:endParaRPr sz="3200" dirty="0"/>
          </a:p>
        </p:txBody>
      </p:sp>
      <p:sp>
        <p:nvSpPr>
          <p:cNvPr id="101" name="Google Shape;101;p15"/>
          <p:cNvSpPr txBox="1">
            <a:spLocks noGrp="1"/>
          </p:cNvSpPr>
          <p:nvPr>
            <p:ph type="body" idx="2"/>
          </p:nvPr>
        </p:nvSpPr>
        <p:spPr>
          <a:xfrm>
            <a:off x="914400" y="2432308"/>
            <a:ext cx="10363200" cy="352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sz="2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Bas </a:t>
            </a:r>
            <a:r>
              <a:rPr lang="en-US" sz="2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Fukken</a:t>
            </a:r>
            <a:endParaRPr lang="en-US" sz="2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  <a:p>
            <a:pPr marL="0" lvl="0" indent="0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Specialist </a:t>
            </a:r>
            <a:r>
              <a:rPr lang="en-US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Verduurzaming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Sportaccommodaties</a:t>
            </a:r>
            <a:endParaRPr lang="en-US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</a:pPr>
            <a:endParaRPr lang="nl-NL" sz="2000" dirty="0">
              <a:latin typeface="Verdana"/>
              <a:ea typeface="Verdana"/>
              <a:cs typeface="Verdana"/>
              <a:sym typeface="Verdana"/>
            </a:endParaRPr>
          </a:p>
          <a:p>
            <a:pPr marL="0" lvl="0" indent="0">
              <a:spcBef>
                <a:spcPts val="0"/>
              </a:spcBef>
            </a:pPr>
            <a:r>
              <a:rPr lang="en-US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Vakbeurs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Sportaccommodaties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</a:p>
          <a:p>
            <a:pPr marL="0" lvl="0" indent="0">
              <a:spcBef>
                <a:spcPts val="0"/>
              </a:spcBef>
            </a:pP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5 </a:t>
            </a:r>
            <a:r>
              <a:rPr lang="en-US" sz="20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maart</a:t>
            </a:r>
            <a:r>
              <a:rPr lang="en-US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2020</a:t>
            </a:r>
          </a:p>
        </p:txBody>
      </p:sp>
      <p:pic>
        <p:nvPicPr>
          <p:cNvPr id="102" name="Google Shape;102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3973175"/>
            <a:ext cx="12192000" cy="1780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878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0"/>
          <p:cNvSpPr txBox="1">
            <a:spLocks noGrp="1"/>
          </p:cNvSpPr>
          <p:nvPr>
            <p:ph type="title"/>
          </p:nvPr>
        </p:nvSpPr>
        <p:spPr>
          <a:xfrm>
            <a:off x="457200" y="381925"/>
            <a:ext cx="82296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3600"/>
              <a:buFont typeface="Lato"/>
              <a:buNone/>
            </a:pP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Circulariteit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in het project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</p:txBody>
      </p:sp>
      <p:sp>
        <p:nvSpPr>
          <p:cNvPr id="114" name="Google Shape;114;p10"/>
          <p:cNvSpPr txBox="1"/>
          <p:nvPr/>
        </p:nvSpPr>
        <p:spPr>
          <a:xfrm>
            <a:off x="457199" y="1309799"/>
            <a:ext cx="10323095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1" indent="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 b="1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Borging</a:t>
            </a:r>
            <a:endParaRPr sz="2000" b="1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  <a:p>
            <a:pPr marL="571500" marR="0" lvl="1" indent="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FF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Concrete </a:t>
            </a:r>
            <a:r>
              <a:rPr lang="en-US" sz="2000" b="1" i="0" u="none" strike="noStrike" cap="none" dirty="0" err="1">
                <a:solidFill>
                  <a:srgbClr val="FF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projectdoelen</a:t>
            </a:r>
            <a:r>
              <a:rPr lang="en-US" sz="2000" b="1" i="0" u="none" strike="noStrike" cap="none" dirty="0">
                <a:solidFill>
                  <a:srgbClr val="FF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: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Materialen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/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elementen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paspoort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Hergebruik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eisen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/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wensen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product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Eisen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na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gebruik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(sloop,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hergebruik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,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etc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)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marR="0" lvl="1" indent="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FF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Concrete </a:t>
            </a:r>
            <a:r>
              <a:rPr lang="en-US" sz="2000" b="1" i="0" u="none" strike="noStrike" cap="none" dirty="0" err="1">
                <a:solidFill>
                  <a:srgbClr val="FF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budgetafspraken</a:t>
            </a:r>
            <a:r>
              <a:rPr lang="en-US" sz="2000" b="1" i="0" u="none" strike="noStrike" cap="none" dirty="0">
                <a:solidFill>
                  <a:srgbClr val="FF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: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Restwaarde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in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projectfinanciering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(TCO/ LCC)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Investering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budget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circulariteit</a:t>
            </a:r>
            <a:endParaRPr sz="20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  <a:p>
            <a:pPr marL="571500" marR="0" lvl="1" indent="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rgbClr val="18304E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18304E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5" name="Google Shape;115;p1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723103" y="1309800"/>
            <a:ext cx="3972541" cy="3692426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0"/>
          <p:cNvSpPr txBox="1"/>
          <p:nvPr/>
        </p:nvSpPr>
        <p:spPr>
          <a:xfrm>
            <a:off x="7718850" y="5002225"/>
            <a:ext cx="2280600" cy="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Bron: WH Sports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1"/>
          <p:cNvSpPr txBox="1">
            <a:spLocks noGrp="1"/>
          </p:cNvSpPr>
          <p:nvPr>
            <p:ph type="title"/>
          </p:nvPr>
        </p:nvSpPr>
        <p:spPr>
          <a:xfrm>
            <a:off x="457200" y="381925"/>
            <a:ext cx="82296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3600"/>
              <a:buFont typeface="Lato"/>
              <a:buNone/>
            </a:pP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Circulariteit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aanbesteden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</p:txBody>
      </p:sp>
      <p:sp>
        <p:nvSpPr>
          <p:cNvPr id="123" name="Google Shape;123;p11"/>
          <p:cNvSpPr txBox="1"/>
          <p:nvPr/>
        </p:nvSpPr>
        <p:spPr>
          <a:xfrm>
            <a:off x="457199" y="1309799"/>
            <a:ext cx="10323095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1" indent="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 b="1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Borging</a:t>
            </a:r>
            <a:endParaRPr sz="2000" b="1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  <a:p>
            <a:pPr marL="571500" marR="0" lvl="1" indent="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 b="1" i="0" u="none" strike="noStrike" cap="none" dirty="0" err="1">
                <a:solidFill>
                  <a:srgbClr val="FF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Beste</a:t>
            </a:r>
            <a:r>
              <a:rPr lang="en-US" sz="2000" b="1" i="0" u="none" strike="noStrike" cap="none" dirty="0">
                <a:solidFill>
                  <a:srgbClr val="FF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1" i="0" u="none" strike="noStrike" cap="none" dirty="0" err="1">
                <a:solidFill>
                  <a:srgbClr val="FF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Prijs</a:t>
            </a:r>
            <a:r>
              <a:rPr lang="en-US" sz="2000" b="1" i="0" u="none" strike="noStrike" cap="none" dirty="0">
                <a:solidFill>
                  <a:srgbClr val="FF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1" i="0" u="none" strike="noStrike" cap="none" dirty="0" err="1">
                <a:solidFill>
                  <a:srgbClr val="FF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Kwaliteit</a:t>
            </a:r>
            <a:r>
              <a:rPr lang="en-US" sz="2000" b="1" i="0" u="none" strike="noStrike" cap="none" dirty="0">
                <a:solidFill>
                  <a:srgbClr val="FF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1" i="0" u="none" strike="noStrike" cap="none" dirty="0" err="1">
                <a:solidFill>
                  <a:srgbClr val="FF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Verhouding</a:t>
            </a:r>
            <a:r>
              <a:rPr lang="en-US" sz="2000" b="1" i="0" u="none" strike="noStrike" cap="none" dirty="0">
                <a:solidFill>
                  <a:srgbClr val="FF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: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Minimum criteria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Visie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op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circulariteit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volledige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levenscyclus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Sloop/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hergebruik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(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bestaand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) product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marR="0" lvl="1" indent="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 b="1" i="0" u="none" strike="noStrike" cap="none" dirty="0" err="1">
                <a:solidFill>
                  <a:srgbClr val="FF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Rekening</a:t>
            </a:r>
            <a:r>
              <a:rPr lang="en-US" sz="2000" b="1" i="0" u="none" strike="noStrike" cap="none" dirty="0">
                <a:solidFill>
                  <a:srgbClr val="FF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1" i="0" u="none" strike="noStrike" cap="none" dirty="0" err="1">
                <a:solidFill>
                  <a:srgbClr val="FF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houden</a:t>
            </a:r>
            <a:r>
              <a:rPr lang="en-US" sz="2000" b="1" i="0" u="none" strike="noStrike" cap="none" dirty="0">
                <a:solidFill>
                  <a:srgbClr val="FF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met: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Level Playing Field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Proportionaliteit</a:t>
            </a:r>
            <a:endParaRPr sz="20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Transparantie</a:t>
            </a:r>
            <a:endParaRPr sz="20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  <a:p>
            <a:pPr marL="571500" marR="0" lvl="1" indent="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rgbClr val="18304E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18304E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24" name="Google Shape;124;p1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287650" y="1631738"/>
            <a:ext cx="4497650" cy="279514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1"/>
          <p:cNvSpPr txBox="1"/>
          <p:nvPr/>
        </p:nvSpPr>
        <p:spPr>
          <a:xfrm>
            <a:off x="7287650" y="4659700"/>
            <a:ext cx="2280600" cy="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Bron: IVVD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ed6341c11_2_44"/>
          <p:cNvSpPr txBox="1">
            <a:spLocks noGrp="1"/>
          </p:cNvSpPr>
          <p:nvPr>
            <p:ph type="title"/>
          </p:nvPr>
        </p:nvSpPr>
        <p:spPr>
          <a:xfrm>
            <a:off x="457200" y="583200"/>
            <a:ext cx="8577072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3600"/>
              <a:buFont typeface="Lato"/>
              <a:buNone/>
            </a:pPr>
            <a:r>
              <a:rPr lang="en-US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Kennisplatform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voor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de </a:t>
            </a:r>
            <a:r>
              <a:rPr lang="en-US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sportsector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</p:txBody>
      </p:sp>
      <p:sp>
        <p:nvSpPr>
          <p:cNvPr id="132" name="Google Shape;132;g7ed6341c11_2_44"/>
          <p:cNvSpPr txBox="1"/>
          <p:nvPr/>
        </p:nvSpPr>
        <p:spPr>
          <a:xfrm>
            <a:off x="457200" y="1091700"/>
            <a:ext cx="78033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254000" lvl="0" indent="-342900" algn="l" rtl="0">
              <a:lnSpc>
                <a:spcPct val="105555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</a:pPr>
            <a:r>
              <a:rPr lang="en-US" sz="2000" b="0" i="0" u="sng" strike="noStrike" cap="none" dirty="0">
                <a:solidFill>
                  <a:schemeClr val="hlink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  <a:hlinkClick r:id="rId3"/>
              </a:rPr>
              <a:t>www.duurzamesportsector.nl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2540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</a:pPr>
            <a:r>
              <a:rPr lang="en-US" sz="2000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Praktische</a:t>
            </a:r>
            <a:r>
              <a:rPr lang="en-US" sz="2000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informatie</a:t>
            </a:r>
            <a:r>
              <a:rPr lang="en-US" sz="2000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en</a:t>
            </a:r>
            <a:r>
              <a:rPr lang="en-US" sz="2000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stappenplannen</a:t>
            </a:r>
            <a:r>
              <a:rPr lang="en-US" sz="2000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voor</a:t>
            </a:r>
            <a:r>
              <a:rPr lang="en-US" sz="2000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: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marR="254000" lvl="1" indent="-34290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–"/>
            </a:pPr>
            <a:r>
              <a:rPr lang="en-US" sz="18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Gemeenten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marR="254000" lvl="1" indent="-34290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–"/>
            </a:pPr>
            <a:r>
              <a:rPr lang="en-US" sz="18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Verenigingen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marR="254000" lvl="1" indent="-34290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–"/>
            </a:pPr>
            <a:r>
              <a:rPr lang="en-US" sz="18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Sportaanbieders</a:t>
            </a:r>
            <a:r>
              <a:rPr lang="en-US" sz="18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(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ondernemers</a:t>
            </a:r>
            <a:r>
              <a:rPr lang="en-US" sz="18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)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2540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</a:pPr>
            <a:r>
              <a:rPr lang="en-US" sz="2000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Thematische</a:t>
            </a:r>
            <a:r>
              <a:rPr lang="en-US" sz="2000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insteek</a:t>
            </a:r>
            <a:r>
              <a:rPr lang="en-US" sz="2000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: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marR="254000" lvl="1" indent="-34290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–"/>
            </a:pPr>
            <a:r>
              <a:rPr lang="en-US" sz="18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Organisatorisch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marR="254000" lvl="1" indent="-34290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–"/>
            </a:pPr>
            <a:r>
              <a:rPr lang="en-US" sz="18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Financiering, subsidies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marR="254000" lvl="1" indent="-34290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Lato"/>
              <a:buChar char="–"/>
            </a:pPr>
            <a:r>
              <a:rPr lang="en-US" sz="1800" b="0" i="0" u="none" strike="noStrike" cap="none" dirty="0">
                <a:solidFill>
                  <a:srgbClr val="FF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Wet- </a:t>
            </a:r>
            <a:r>
              <a:rPr lang="en-US" sz="1800" b="0" i="0" u="none" strike="noStrike" cap="none" dirty="0" err="1">
                <a:solidFill>
                  <a:srgbClr val="FF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en</a:t>
            </a:r>
            <a:r>
              <a:rPr lang="en-US" sz="1800" b="0" i="0" u="none" strike="noStrike" cap="none" dirty="0">
                <a:solidFill>
                  <a:srgbClr val="FF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1800" b="0" i="0" u="none" strike="noStrike" cap="none" dirty="0" err="1">
                <a:solidFill>
                  <a:srgbClr val="FF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regelgeving</a:t>
            </a:r>
            <a:endParaRPr sz="18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marR="254000" lvl="1" indent="-34290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–"/>
            </a:pPr>
            <a:r>
              <a:rPr lang="en-US" sz="18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Tips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en</a:t>
            </a:r>
            <a:r>
              <a:rPr lang="en-US" sz="18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tricks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2540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</a:pP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En</a:t>
            </a:r>
            <a:r>
              <a:rPr lang="en-US" sz="2000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nog</a:t>
            </a:r>
            <a:r>
              <a:rPr lang="en-US" sz="2000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v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eel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meer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: 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marR="254000" lvl="1" indent="-342900" algn="l" rtl="0">
              <a:lnSpc>
                <a:spcPct val="105555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–"/>
            </a:pPr>
            <a:r>
              <a:rPr lang="en-US" sz="18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Actualiteiten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marR="254000" lvl="1" indent="-34290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–"/>
            </a:pPr>
            <a:r>
              <a:rPr lang="en-US" sz="18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Praktijkvoorbeelden</a:t>
            </a:r>
            <a:r>
              <a:rPr lang="en-US" sz="18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(best practices)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marR="254000" lvl="1" indent="-34290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–"/>
            </a:pPr>
            <a:r>
              <a:rPr lang="en-US" sz="18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Blogs</a:t>
            </a:r>
            <a:endParaRPr sz="18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  <a:p>
            <a:pPr marL="914400" marR="254000" lvl="1" indent="-34290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–"/>
            </a:pPr>
            <a:r>
              <a:rPr lang="en-US" sz="1800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Routekaart</a:t>
            </a:r>
            <a:r>
              <a:rPr lang="en-US" sz="1800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1800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Verduurzaming</a:t>
            </a:r>
            <a:r>
              <a:rPr lang="en-US" sz="1800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Sport</a:t>
            </a:r>
            <a:endParaRPr sz="1800" dirty="0">
              <a:solidFill>
                <a:schemeClr val="dk1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  <a:p>
            <a:pPr marL="457200" marR="254000" lvl="0" indent="0" algn="l" rtl="0">
              <a:lnSpc>
                <a:spcPct val="105555"/>
              </a:lnSpc>
              <a:spcBef>
                <a:spcPts val="2800"/>
              </a:spcBef>
              <a:spcAft>
                <a:spcPts val="0"/>
              </a:spcAft>
              <a:buClr>
                <a:srgbClr val="18304E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rgbClr val="18304E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rgbClr val="18304E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18304E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3" name="Google Shape;133;g7ed6341c11_2_44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7998250" y="703964"/>
            <a:ext cx="3385075" cy="48358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4"/>
          <p:cNvSpPr txBox="1">
            <a:spLocks noGrp="1"/>
          </p:cNvSpPr>
          <p:nvPr>
            <p:ph type="title"/>
          </p:nvPr>
        </p:nvSpPr>
        <p:spPr>
          <a:xfrm>
            <a:off x="457200" y="583200"/>
            <a:ext cx="82296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3600"/>
              <a:buFont typeface="Lato"/>
              <a:buNone/>
            </a:pP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Duurzaamheidstour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2020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</p:txBody>
      </p:sp>
      <p:sp>
        <p:nvSpPr>
          <p:cNvPr id="140" name="Google Shape;140;p14"/>
          <p:cNvSpPr txBox="1"/>
          <p:nvPr/>
        </p:nvSpPr>
        <p:spPr>
          <a:xfrm>
            <a:off x="610963" y="1600200"/>
            <a:ext cx="78033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rgbClr val="18304E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rgbClr val="18304E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rgbClr val="18304E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8304E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1" name="Google Shape;141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4875" y="1272324"/>
            <a:ext cx="810768" cy="7426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4075" y="1260875"/>
            <a:ext cx="1208914" cy="676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78816" y="1245799"/>
            <a:ext cx="839956" cy="7957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64436" y="1260899"/>
            <a:ext cx="1947288" cy="765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261712" y="1219275"/>
            <a:ext cx="1976252" cy="848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287956" y="1241998"/>
            <a:ext cx="1194439" cy="803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14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457200" y="2590833"/>
            <a:ext cx="7515418" cy="3630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4"/>
          <p:cNvPicPr preferRelativeResize="0"/>
          <p:nvPr/>
        </p:nvPicPr>
        <p:blipFill rotWithShape="1">
          <a:blip r:embed="rId10">
            <a:alphaModFix/>
          </a:blip>
          <a:srcRect r="4543"/>
          <a:stretch/>
        </p:blipFill>
        <p:spPr>
          <a:xfrm>
            <a:off x="8524403" y="1937506"/>
            <a:ext cx="2540400" cy="307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Google Shape;154;p1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26194" y="1060365"/>
            <a:ext cx="8387525" cy="5362932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p15"/>
          <p:cNvSpPr txBox="1">
            <a:spLocks noGrp="1"/>
          </p:cNvSpPr>
          <p:nvPr>
            <p:ph type="title"/>
          </p:nvPr>
        </p:nvSpPr>
        <p:spPr>
          <a:xfrm>
            <a:off x="457200" y="583200"/>
            <a:ext cx="850392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3600"/>
              <a:buFont typeface="Lato"/>
              <a:buNone/>
            </a:pP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Sportverenigingen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en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ondernemers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</p:txBody>
      </p:sp>
      <p:pic>
        <p:nvPicPr>
          <p:cNvPr id="156" name="Google Shape;15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67068" y="730446"/>
            <a:ext cx="1088136" cy="988307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5"/>
          <p:cNvSpPr/>
          <p:nvPr/>
        </p:nvSpPr>
        <p:spPr>
          <a:xfrm>
            <a:off x="1035500" y="1402699"/>
            <a:ext cx="1912416" cy="5736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Energiescan</a:t>
            </a:r>
            <a:endParaRPr sz="18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accommodatie</a:t>
            </a:r>
            <a:endParaRPr sz="12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8" name="Google Shape;158;p15"/>
          <p:cNvSpPr/>
          <p:nvPr/>
        </p:nvSpPr>
        <p:spPr>
          <a:xfrm>
            <a:off x="3700968" y="2347699"/>
            <a:ext cx="1344300" cy="5592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Plan van aanpak</a:t>
            </a:r>
            <a:endParaRPr sz="18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59" name="Google Shape;159;p15"/>
          <p:cNvSpPr/>
          <p:nvPr/>
        </p:nvSpPr>
        <p:spPr>
          <a:xfrm>
            <a:off x="6408450" y="1604899"/>
            <a:ext cx="1781400" cy="7428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Offertes </a:t>
            </a:r>
            <a:endParaRPr sz="18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Verdana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(aanvragen en beoordelen)</a:t>
            </a:r>
            <a:endParaRPr sz="12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0" name="Google Shape;160;p15"/>
          <p:cNvSpPr/>
          <p:nvPr/>
        </p:nvSpPr>
        <p:spPr>
          <a:xfrm>
            <a:off x="8588404" y="4074855"/>
            <a:ext cx="2725589" cy="1124942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Verdana"/>
              <a:buNone/>
            </a:pPr>
            <a:r>
              <a:rPr lang="en-US" sz="18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Financieel advies </a:t>
            </a:r>
            <a:r>
              <a:rPr lang="en-US" sz="1200" b="0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(lening / borgstelling / subsidies)</a:t>
            </a:r>
            <a:endParaRPr sz="1200" b="0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61" name="Google Shape;161;p15"/>
          <p:cNvSpPr/>
          <p:nvPr/>
        </p:nvSpPr>
        <p:spPr>
          <a:xfrm>
            <a:off x="1787851" y="5835424"/>
            <a:ext cx="2148900" cy="742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8100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1800"/>
              <a:buFont typeface="Verdana"/>
              <a:buNone/>
            </a:pPr>
            <a:r>
              <a:rPr lang="en-US" sz="1800" b="0" i="0" u="none" strike="noStrike" cap="none" dirty="0" err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Verduurzaamde</a:t>
            </a:r>
            <a:r>
              <a:rPr lang="en-US" sz="1800" b="0" i="0" u="none" strike="noStrike" cap="none" dirty="0">
                <a:solidFill>
                  <a:schemeClr val="accent3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1800" b="0" i="0" u="none" strike="noStrike" cap="none" dirty="0" err="1">
                <a:solidFill>
                  <a:srgbClr val="00B050"/>
                </a:solidFill>
                <a:latin typeface="Verdana"/>
                <a:ea typeface="Verdana"/>
                <a:cs typeface="Verdana"/>
                <a:sym typeface="Verdana"/>
              </a:rPr>
              <a:t>accommodatie</a:t>
            </a:r>
            <a:endParaRPr sz="1800" b="0" i="0" u="none" strike="noStrike" cap="none" dirty="0">
              <a:solidFill>
                <a:srgbClr val="00B05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7"/>
          <p:cNvSpPr txBox="1">
            <a:spLocks noGrp="1"/>
          </p:cNvSpPr>
          <p:nvPr>
            <p:ph type="title"/>
          </p:nvPr>
        </p:nvSpPr>
        <p:spPr>
          <a:xfrm>
            <a:off x="457200" y="583200"/>
            <a:ext cx="82296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3600"/>
              <a:buFont typeface="Lato"/>
              <a:buNone/>
            </a:pP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Sportaccommodatie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van het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jaar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</p:txBody>
      </p:sp>
      <p:sp>
        <p:nvSpPr>
          <p:cNvPr id="168" name="Google Shape;168;p17"/>
          <p:cNvSpPr txBox="1"/>
          <p:nvPr/>
        </p:nvSpPr>
        <p:spPr>
          <a:xfrm>
            <a:off x="591674" y="1511625"/>
            <a:ext cx="10820038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254000" lvl="0" indent="-342900" algn="l" rtl="0">
              <a:lnSpc>
                <a:spcPct val="105555"/>
              </a:lnSpc>
              <a:spcBef>
                <a:spcPts val="2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</a:pPr>
            <a:r>
              <a:rPr lang="en-US" sz="18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Welke</a:t>
            </a:r>
            <a:r>
              <a:rPr lang="en-US" sz="18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sportaccommodatie</a:t>
            </a:r>
            <a:r>
              <a:rPr lang="en-US" sz="18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heeft</a:t>
            </a:r>
            <a:r>
              <a:rPr lang="en-US" sz="18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zich</a:t>
            </a:r>
            <a:r>
              <a:rPr lang="en-US" sz="18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het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beste</a:t>
            </a:r>
            <a:r>
              <a:rPr lang="en-US" sz="18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verduurzaamd</a:t>
            </a:r>
            <a:r>
              <a:rPr lang="en-US" sz="18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? 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254000" lvl="0" indent="-34290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</a:pPr>
            <a:r>
              <a:rPr lang="en-US" sz="18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Welke</a:t>
            </a:r>
            <a:r>
              <a:rPr lang="en-US" sz="18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sportaccommodatie</a:t>
            </a:r>
            <a:r>
              <a:rPr lang="en-US" sz="18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heeft</a:t>
            </a:r>
            <a:r>
              <a:rPr lang="en-US" sz="18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het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beste</a:t>
            </a:r>
            <a:r>
              <a:rPr lang="en-US" sz="18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initiatief</a:t>
            </a:r>
            <a:r>
              <a:rPr lang="en-US" sz="18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voor</a:t>
            </a:r>
            <a:r>
              <a:rPr lang="en-US" sz="18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verduurzaming</a:t>
            </a:r>
            <a:r>
              <a:rPr lang="en-US" sz="18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? 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254000" lvl="0" indent="-34290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</a:pPr>
            <a:r>
              <a:rPr lang="en-US" sz="18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Vakjury</a:t>
            </a:r>
            <a:r>
              <a:rPr lang="en-US" sz="18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: Bert van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Oostveen</a:t>
            </a:r>
            <a:r>
              <a:rPr lang="en-US" sz="18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, Remco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Hoekman</a:t>
            </a:r>
            <a:r>
              <a:rPr lang="en-US" sz="18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, Rik van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Kraaij</a:t>
            </a:r>
            <a:r>
              <a:rPr lang="en-US" sz="18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, Roland van de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Lockant</a:t>
            </a:r>
            <a:endParaRPr sz="18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  <a:p>
            <a:pPr marL="457200" marR="254000" lvl="0" indent="-34290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•"/>
            </a:pPr>
            <a:r>
              <a:rPr lang="en-US" sz="1800" b="1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Uitreiking</a:t>
            </a:r>
            <a:r>
              <a:rPr lang="en-US" sz="1800" b="1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vanmiddag</a:t>
            </a:r>
            <a:r>
              <a:rPr lang="en-US" sz="1800" b="1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om 15.40 </a:t>
            </a:r>
            <a:r>
              <a:rPr lang="en-US" sz="1800" b="1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uur</a:t>
            </a:r>
            <a:r>
              <a:rPr lang="en-US" sz="1800" b="1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in de </a:t>
            </a:r>
            <a:r>
              <a:rPr lang="en-US" sz="1800" b="1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Sportkantine</a:t>
            </a:r>
            <a:endParaRPr sz="1800" b="1" dirty="0">
              <a:solidFill>
                <a:schemeClr val="dk1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  <a:p>
            <a:pPr marL="457200" marR="254000" lvl="0" indent="-228600" algn="l" rtl="0">
              <a:lnSpc>
                <a:spcPct val="10555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endParaRPr sz="18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marR="254000" lvl="0" indent="0" algn="l" rtl="0">
              <a:lnSpc>
                <a:spcPct val="105555"/>
              </a:lnSpc>
              <a:spcBef>
                <a:spcPts val="2800"/>
              </a:spcBef>
              <a:spcAft>
                <a:spcPts val="0"/>
              </a:spcAft>
              <a:buClr>
                <a:srgbClr val="18304E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914400" marR="254000" lvl="0" indent="0" algn="l" rtl="0">
              <a:lnSpc>
                <a:spcPct val="105555"/>
              </a:lnSpc>
              <a:spcBef>
                <a:spcPts val="2800"/>
              </a:spcBef>
              <a:spcAft>
                <a:spcPts val="0"/>
              </a:spcAft>
              <a:buClr>
                <a:srgbClr val="18304E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rgbClr val="18304E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rgbClr val="18304E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18304E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9" name="Google Shape;169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7975" y="4054912"/>
            <a:ext cx="1261200" cy="15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17" descr="Afbeeldingsresultaat voor logo noc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1" name="Google Shape;171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56220" y="3913512"/>
            <a:ext cx="1688263" cy="1553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19183" y="4254288"/>
            <a:ext cx="2752725" cy="1276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92173" y="3954575"/>
            <a:ext cx="3432696" cy="1476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0"/>
          <p:cNvSpPr txBox="1">
            <a:spLocks noGrp="1"/>
          </p:cNvSpPr>
          <p:nvPr>
            <p:ph type="title"/>
          </p:nvPr>
        </p:nvSpPr>
        <p:spPr>
          <a:xfrm>
            <a:off x="609600" y="583199"/>
            <a:ext cx="10972800" cy="774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3200"/>
              <a:buFont typeface="Calibri"/>
              <a:buNone/>
            </a:pPr>
            <a:r>
              <a:rPr lang="nl-NL" sz="3200" dirty="0">
                <a:latin typeface="Verdana"/>
                <a:ea typeface="Verdana"/>
                <a:cs typeface="Verdana"/>
                <a:sym typeface="Verdana"/>
              </a:rPr>
              <a:t>Vragen? Neem contact met ons op!</a:t>
            </a:r>
            <a:endParaRPr sz="3200" dirty="0"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4" name="Google Shape;394;p40"/>
          <p:cNvSpPr txBox="1">
            <a:spLocks noGrp="1"/>
          </p:cNvSpPr>
          <p:nvPr>
            <p:ph type="title"/>
          </p:nvPr>
        </p:nvSpPr>
        <p:spPr>
          <a:xfrm>
            <a:off x="717325" y="3587377"/>
            <a:ext cx="4366739" cy="843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3200"/>
              <a:buFont typeface="Calibri"/>
              <a:buNone/>
            </a:pPr>
            <a:r>
              <a:rPr lang="nl-NL" sz="1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Bas </a:t>
            </a:r>
            <a:r>
              <a:rPr lang="nl-NL" sz="1400" b="1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Fukken</a:t>
            </a:r>
            <a:br>
              <a:rPr lang="nl-NL" sz="140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nl-NL" sz="140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nl-NL" sz="1400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bas.fukken@kenniscentrumsportenbewegen.nl</a:t>
            </a:r>
            <a:endParaRPr sz="1400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5" name="Google Shape;181;g7ed6341c11_1_0">
            <a:extLst>
              <a:ext uri="{FF2B5EF4-FFF2-40B4-BE49-F238E27FC236}">
                <a16:creationId xmlns:a16="http://schemas.microsoft.com/office/drawing/2014/main" id="{423A1BDC-CAE3-3943-AB14-030947CDC1A3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7325" y="1357313"/>
            <a:ext cx="1440000" cy="20809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82;g7ed6341c11_1_0">
            <a:extLst>
              <a:ext uri="{FF2B5EF4-FFF2-40B4-BE49-F238E27FC236}">
                <a16:creationId xmlns:a16="http://schemas.microsoft.com/office/drawing/2014/main" id="{AFD0337E-158D-FE49-B8BE-9409C4F50CCA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15583" y="1357313"/>
            <a:ext cx="1440000" cy="209913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394;p40">
            <a:extLst>
              <a:ext uri="{FF2B5EF4-FFF2-40B4-BE49-F238E27FC236}">
                <a16:creationId xmlns:a16="http://schemas.microsoft.com/office/drawing/2014/main" id="{74D853FB-5172-4E4D-8743-82BF714723B4}"/>
              </a:ext>
            </a:extLst>
          </p:cNvPr>
          <p:cNvSpPr txBox="1">
            <a:spLocks/>
          </p:cNvSpPr>
          <p:nvPr/>
        </p:nvSpPr>
        <p:spPr>
          <a:xfrm>
            <a:off x="5791870" y="3592803"/>
            <a:ext cx="4647156" cy="843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7931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200"/>
            </a:pPr>
            <a:r>
              <a:rPr lang="nl-NL" sz="1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Michael Poot</a:t>
            </a:r>
            <a:br>
              <a:rPr lang="nl-NL" sz="140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</a:br>
            <a:br>
              <a:rPr lang="nl-NL" sz="140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nl-NL" sz="1400" dirty="0" err="1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michael.poot@kenniscentrumsportenbewegen.nl</a:t>
            </a:r>
            <a:endParaRPr lang="nl-NL" sz="1400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1" name="Google Shape;393;p40">
            <a:extLst>
              <a:ext uri="{FF2B5EF4-FFF2-40B4-BE49-F238E27FC236}">
                <a16:creationId xmlns:a16="http://schemas.microsoft.com/office/drawing/2014/main" id="{0AFAD37E-495E-7842-BE4B-E58F5B1C8903}"/>
              </a:ext>
            </a:extLst>
          </p:cNvPr>
          <p:cNvSpPr txBox="1">
            <a:spLocks/>
          </p:cNvSpPr>
          <p:nvPr/>
        </p:nvSpPr>
        <p:spPr>
          <a:xfrm>
            <a:off x="717325" y="4471363"/>
            <a:ext cx="10972800" cy="774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3600"/>
              <a:buFont typeface="Calibri"/>
              <a:buNone/>
              <a:defRPr sz="3600" b="0" i="0" u="none" strike="noStrike" cap="none">
                <a:solidFill>
                  <a:srgbClr val="F7931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3200"/>
            </a:pPr>
            <a:r>
              <a:rPr lang="nl-NL" sz="3200" dirty="0">
                <a:latin typeface="Verdana"/>
                <a:ea typeface="Verdana"/>
                <a:cs typeface="Verdana"/>
                <a:sym typeface="Verdana"/>
              </a:rPr>
              <a:t>Kijk ook op </a:t>
            </a:r>
            <a:r>
              <a:rPr lang="nl-NL" sz="3200" dirty="0" err="1">
                <a:latin typeface="Verdana"/>
                <a:ea typeface="Verdana"/>
                <a:cs typeface="Verdana"/>
                <a:sym typeface="Verdana"/>
              </a:rPr>
              <a:t>www.duurzamesportsector.nl</a:t>
            </a:r>
            <a:endParaRPr lang="nl-NL" sz="3200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44771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"/>
          <p:cNvSpPr txBox="1"/>
          <p:nvPr/>
        </p:nvSpPr>
        <p:spPr>
          <a:xfrm>
            <a:off x="457200" y="583200"/>
            <a:ext cx="82296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3600"/>
              <a:buFont typeface="Lato"/>
              <a:buNone/>
            </a:pPr>
            <a:r>
              <a:rPr lang="en-US" sz="3600" b="0" i="0" u="none" strike="noStrike" cap="none" dirty="0" err="1">
                <a:solidFill>
                  <a:srgbClr val="F7931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Inhoud</a:t>
            </a:r>
            <a:r>
              <a:rPr lang="en-US" sz="3600" b="0" i="0" u="none" strike="noStrike" cap="none" dirty="0">
                <a:solidFill>
                  <a:srgbClr val="F7931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3600" b="0" i="0" u="none" strike="noStrike" cap="none" dirty="0" err="1">
                <a:solidFill>
                  <a:srgbClr val="F7931D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presentatie</a:t>
            </a:r>
            <a:endParaRPr sz="3600" b="0" i="0" u="none" strike="noStrike" cap="none" dirty="0">
              <a:solidFill>
                <a:srgbClr val="F7931D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</p:txBody>
      </p:sp>
      <p:sp>
        <p:nvSpPr>
          <p:cNvPr id="52" name="Google Shape;52;p3"/>
          <p:cNvSpPr txBox="1"/>
          <p:nvPr/>
        </p:nvSpPr>
        <p:spPr>
          <a:xfrm>
            <a:off x="457199" y="1357925"/>
            <a:ext cx="10323095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4290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-"/>
            </a:pPr>
            <a:r>
              <a:rPr lang="en-US" sz="2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Visie</a:t>
            </a:r>
            <a:r>
              <a:rPr lang="en-US" sz="2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op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circulariteit</a:t>
            </a:r>
            <a:endParaRPr sz="24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endParaRPr sz="24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-"/>
            </a:pPr>
            <a:r>
              <a:rPr lang="en-US" sz="2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Circulariteit</a:t>
            </a:r>
            <a:r>
              <a:rPr lang="en-US" sz="2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in het project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0" lvl="0" indent="-22860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None/>
            </a:pPr>
            <a:endParaRPr sz="24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Char char="-"/>
            </a:pPr>
            <a:r>
              <a:rPr lang="en-US" sz="2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Circulair</a:t>
            </a:r>
            <a:r>
              <a:rPr lang="en-US" sz="24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aanbesteden</a:t>
            </a:r>
            <a:endParaRPr sz="24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rgbClr val="18304E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18304E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3" name="Google Shape;53;p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499213" y="1357913"/>
            <a:ext cx="3686175" cy="36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4"/>
          <p:cNvSpPr txBox="1">
            <a:spLocks noGrp="1"/>
          </p:cNvSpPr>
          <p:nvPr>
            <p:ph type="title"/>
          </p:nvPr>
        </p:nvSpPr>
        <p:spPr>
          <a:xfrm>
            <a:off x="457200" y="381925"/>
            <a:ext cx="82296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3600"/>
              <a:buFont typeface="Lato"/>
              <a:buNone/>
            </a:pP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Visie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op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circulariteit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</p:txBody>
      </p:sp>
      <p:sp>
        <p:nvSpPr>
          <p:cNvPr id="60" name="Google Shape;60;p4"/>
          <p:cNvSpPr txBox="1"/>
          <p:nvPr/>
        </p:nvSpPr>
        <p:spPr>
          <a:xfrm>
            <a:off x="457199" y="1357925"/>
            <a:ext cx="10323095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1" indent="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In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een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1" i="0" u="none" strike="noStrike" cap="none" dirty="0" err="1">
                <a:solidFill>
                  <a:srgbClr val="FF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circulaire</a:t>
            </a:r>
            <a:r>
              <a:rPr lang="en-US" sz="2000" b="1" i="0" u="none" strike="noStrike" cap="none" dirty="0">
                <a:solidFill>
                  <a:srgbClr val="FF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1" i="0" u="none" strike="noStrike" cap="none" dirty="0" err="1">
                <a:solidFill>
                  <a:srgbClr val="FF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economie</a:t>
            </a:r>
            <a:r>
              <a:rPr lang="en-US" sz="2000" b="1" i="0" u="none" strike="noStrike" cap="none" dirty="0">
                <a:solidFill>
                  <a:srgbClr val="FF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bestaat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geen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afval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meer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en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worden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alle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grondstoffen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hergebruikt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marR="0" lvl="1" indent="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In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een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1" i="0" u="none" strike="noStrike" cap="none" dirty="0" err="1">
                <a:solidFill>
                  <a:srgbClr val="FF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visie</a:t>
            </a:r>
            <a:r>
              <a:rPr lang="en-US" sz="2000" b="1" i="0" u="none" strike="noStrike" cap="none" dirty="0">
                <a:solidFill>
                  <a:srgbClr val="FF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op </a:t>
            </a:r>
            <a:r>
              <a:rPr lang="en-US" sz="2000" b="1" i="0" u="none" strike="noStrike" cap="none" dirty="0" err="1">
                <a:solidFill>
                  <a:srgbClr val="FF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circulariteit</a:t>
            </a:r>
            <a:r>
              <a:rPr lang="en-US" sz="2000" b="1" i="0" u="none" strike="noStrike" cap="none" dirty="0">
                <a:solidFill>
                  <a:srgbClr val="FF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worden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heldere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doelen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gesteld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voor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de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borging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van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circulariteit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in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projecten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en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worden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daar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budgetten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aan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gehangen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of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restwaarden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aan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toegevoegd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.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Ook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wordt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aangegeven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hoe om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te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gaan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met de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mogelijke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tegenstelling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tussen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circulariteit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en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duurzaamheid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marR="0" lvl="1" indent="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In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een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1" i="0" u="none" strike="noStrike" cap="none" dirty="0" err="1">
                <a:solidFill>
                  <a:srgbClr val="FF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circulair</a:t>
            </a:r>
            <a:r>
              <a:rPr lang="en-US" sz="2000" b="1" i="0" u="none" strike="noStrike" cap="none" dirty="0">
                <a:solidFill>
                  <a:srgbClr val="FF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project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wordt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waardebehoud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van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producten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en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materialen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voor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een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toekomstige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cyclus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geborgd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.</a:t>
            </a:r>
            <a:endParaRPr sz="20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rgbClr val="18304E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18304E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title"/>
          </p:nvPr>
        </p:nvSpPr>
        <p:spPr>
          <a:xfrm>
            <a:off x="192800" y="99150"/>
            <a:ext cx="39219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3600"/>
              <a:buFont typeface="Lato"/>
              <a:buNone/>
            </a:pPr>
            <a:r>
              <a:rPr lang="en-US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Visie</a:t>
            </a:r>
            <a:r>
              <a:rPr lang="en-US" sz="3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op 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3600"/>
              <a:buFont typeface="Lato"/>
              <a:buNone/>
            </a:pPr>
            <a:r>
              <a:rPr lang="en-US" sz="3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circulariteit</a:t>
            </a:r>
            <a:endParaRPr sz="3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</p:txBody>
      </p:sp>
      <p:sp>
        <p:nvSpPr>
          <p:cNvPr id="67" name="Google Shape;67;p5"/>
          <p:cNvSpPr txBox="1"/>
          <p:nvPr/>
        </p:nvSpPr>
        <p:spPr>
          <a:xfrm>
            <a:off x="192800" y="1330775"/>
            <a:ext cx="2864400" cy="521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R-ladder met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strategie</a:t>
            </a:r>
            <a:r>
              <a:rPr lang="en-US" sz="1800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ë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n</a:t>
            </a:r>
            <a:r>
              <a:rPr lang="en-US" sz="18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van </a:t>
            </a:r>
            <a:r>
              <a:rPr lang="en-US" sz="18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c</a:t>
            </a:r>
            <a:r>
              <a:rPr lang="en-US" sz="1800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irculariteit</a:t>
            </a:r>
            <a:r>
              <a:rPr lang="en-US" sz="1800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: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AutoNum type="arabicPeriod"/>
            </a:pPr>
            <a:r>
              <a:rPr lang="en-US" sz="18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Refuse / rethink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AutoNum type="arabicPeriod"/>
            </a:pPr>
            <a:r>
              <a:rPr lang="en-US" sz="18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Reduce/ Redesign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Lato"/>
              <a:buAutoNum type="arabicPeriod"/>
            </a:pPr>
            <a:r>
              <a:rPr lang="en-US" sz="1800" b="0" i="0" u="none" strike="noStrike" cap="none" dirty="0">
                <a:solidFill>
                  <a:srgbClr val="FF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Re-use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Lato"/>
              <a:buAutoNum type="arabicPeriod"/>
            </a:pPr>
            <a:r>
              <a:rPr lang="en-US" sz="1800" b="0" i="0" u="none" strike="noStrike" cap="none" dirty="0">
                <a:solidFill>
                  <a:srgbClr val="FF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Repair / Refurbish / Remanufacture/  </a:t>
            </a:r>
            <a:r>
              <a:rPr lang="en-US" sz="1800" dirty="0">
                <a:solidFill>
                  <a:srgbClr val="FF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R</a:t>
            </a:r>
            <a:r>
              <a:rPr lang="en-US" sz="1800" b="0" i="0" u="none" strike="noStrike" cap="none" dirty="0">
                <a:solidFill>
                  <a:srgbClr val="FF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e-purpose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Lato"/>
              <a:buAutoNum type="arabicPeriod"/>
            </a:pPr>
            <a:r>
              <a:rPr lang="en-US" sz="1800" b="0" i="0" u="none" strike="noStrike" cap="none" dirty="0">
                <a:solidFill>
                  <a:srgbClr val="FF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Recycle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Lato"/>
              <a:buAutoNum type="arabicPeriod"/>
            </a:pPr>
            <a:r>
              <a:rPr lang="en-US" sz="18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Recover</a:t>
            </a:r>
            <a:endParaRPr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18304E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68" name="Google Shape;68;p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3338125" y="6846"/>
            <a:ext cx="8738198" cy="6706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6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924974" y="7694"/>
            <a:ext cx="9267026" cy="6677336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6"/>
          <p:cNvSpPr txBox="1">
            <a:spLocks noGrp="1"/>
          </p:cNvSpPr>
          <p:nvPr>
            <p:ph type="title"/>
          </p:nvPr>
        </p:nvSpPr>
        <p:spPr>
          <a:xfrm>
            <a:off x="457200" y="381925"/>
            <a:ext cx="2616600" cy="13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3600"/>
              <a:buFont typeface="Lato"/>
              <a:buNone/>
            </a:pP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Circulair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Bouwen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</p:txBody>
      </p:sp>
      <p:sp>
        <p:nvSpPr>
          <p:cNvPr id="76" name="Google Shape;76;p6"/>
          <p:cNvSpPr txBox="1"/>
          <p:nvPr/>
        </p:nvSpPr>
        <p:spPr>
          <a:xfrm>
            <a:off x="457200" y="1860125"/>
            <a:ext cx="2523000" cy="38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1" indent="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Butterfly Diagram  Circular economy:</a:t>
            </a:r>
            <a:endParaRPr sz="2000" dirty="0">
              <a:solidFill>
                <a:schemeClr val="dk1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  <a:p>
            <a:pPr marL="0" marR="0" lvl="1" indent="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An industrial system that is restorative by design</a:t>
            </a:r>
            <a:endParaRPr sz="2000" dirty="0">
              <a:solidFill>
                <a:schemeClr val="dk1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7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480500" y="156372"/>
            <a:ext cx="10470301" cy="6531231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7"/>
          <p:cNvSpPr txBox="1"/>
          <p:nvPr/>
        </p:nvSpPr>
        <p:spPr>
          <a:xfrm>
            <a:off x="457199" y="1357925"/>
            <a:ext cx="10323095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1" indent="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 b="1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Circulariteit</a:t>
            </a:r>
            <a:r>
              <a:rPr lang="en-US" sz="2000" b="1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in </a:t>
            </a:r>
            <a:r>
              <a:rPr lang="en-US" sz="2000" b="1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relatie</a:t>
            </a:r>
            <a:r>
              <a:rPr lang="en-US" sz="2000" b="1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tot </a:t>
            </a:r>
            <a:r>
              <a:rPr lang="en-US" sz="2000" b="1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vervangingstermijn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marR="0" lvl="1" indent="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 b="1" dirty="0">
                <a:solidFill>
                  <a:srgbClr val="FF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Steward Brand</a:t>
            </a:r>
            <a:r>
              <a:rPr lang="en-US" sz="2000" b="1" i="0" u="none" strike="noStrike" cap="none" dirty="0">
                <a:solidFill>
                  <a:srgbClr val="FF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: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marR="0" lvl="1" indent="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rgbClr val="18304E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18304E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4" name="Google Shape;84;p7"/>
          <p:cNvSpPr txBox="1">
            <a:spLocks noGrp="1"/>
          </p:cNvSpPr>
          <p:nvPr>
            <p:ph type="title"/>
          </p:nvPr>
        </p:nvSpPr>
        <p:spPr>
          <a:xfrm>
            <a:off x="457200" y="381925"/>
            <a:ext cx="82296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3600"/>
              <a:buFont typeface="Lato"/>
              <a:buNone/>
            </a:pP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Visie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op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circulariteit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</p:txBody>
      </p:sp>
      <p:sp>
        <p:nvSpPr>
          <p:cNvPr id="85" name="Google Shape;85;p7"/>
          <p:cNvSpPr txBox="1"/>
          <p:nvPr/>
        </p:nvSpPr>
        <p:spPr>
          <a:xfrm>
            <a:off x="3635575" y="6246675"/>
            <a:ext cx="2280600" cy="44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Bron: Steward Brand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ed6341c11_0_0"/>
          <p:cNvSpPr txBox="1">
            <a:spLocks noGrp="1"/>
          </p:cNvSpPr>
          <p:nvPr>
            <p:ph type="title"/>
          </p:nvPr>
        </p:nvSpPr>
        <p:spPr>
          <a:xfrm>
            <a:off x="457200" y="381925"/>
            <a:ext cx="82296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3600"/>
              <a:buFont typeface="Lato"/>
              <a:buNone/>
            </a:pP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Visie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op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circulariteit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</p:txBody>
      </p:sp>
      <p:sp>
        <p:nvSpPr>
          <p:cNvPr id="92" name="Google Shape;92;g7ed6341c11_0_0"/>
          <p:cNvSpPr txBox="1"/>
          <p:nvPr/>
        </p:nvSpPr>
        <p:spPr>
          <a:xfrm>
            <a:off x="457199" y="1357925"/>
            <a:ext cx="103230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1" indent="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Doel van de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visie</a:t>
            </a:r>
            <a:r>
              <a:rPr lang="en-US" sz="2000" b="1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marR="0" lvl="1" indent="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FF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Nu: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In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kaart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brengen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elementen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en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materialen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in het product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Nadenken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over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mogelijkheden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hergebruik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product/ element/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materiaal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marR="0" lvl="1" indent="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 b="1" i="0" u="none" strike="noStrike" cap="none" dirty="0" err="1">
                <a:solidFill>
                  <a:srgbClr val="FF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Toekomst</a:t>
            </a:r>
            <a:r>
              <a:rPr lang="en-US" sz="2000" b="1" i="0" u="none" strike="noStrike" cap="none" dirty="0">
                <a:solidFill>
                  <a:srgbClr val="FF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1" i="0" u="none" strike="noStrike" cap="none" dirty="0" err="1">
                <a:solidFill>
                  <a:srgbClr val="FF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circulariteit</a:t>
            </a:r>
            <a:r>
              <a:rPr lang="en-US" sz="2000" b="1" i="0" u="none" strike="noStrike" cap="none" dirty="0">
                <a:solidFill>
                  <a:srgbClr val="FF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1" i="0" u="none" strike="noStrike" cap="none" dirty="0" err="1">
                <a:solidFill>
                  <a:srgbClr val="FF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en</a:t>
            </a:r>
            <a:r>
              <a:rPr lang="en-US" sz="2000" b="1" i="0" u="none" strike="noStrike" cap="none" dirty="0">
                <a:solidFill>
                  <a:srgbClr val="FF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1" i="0" u="none" strike="noStrike" cap="none" dirty="0" err="1">
                <a:solidFill>
                  <a:srgbClr val="FF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duurzaamheid</a:t>
            </a:r>
            <a:r>
              <a:rPr lang="en-US" sz="2000" b="1" i="0" u="none" strike="noStrike" cap="none" dirty="0">
                <a:solidFill>
                  <a:srgbClr val="FF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: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(Her)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gebruik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product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(Her)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gebruik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elementen</a:t>
            </a:r>
            <a:endParaRPr sz="20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(Her)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gebruik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materialen</a:t>
            </a:r>
            <a:endParaRPr sz="20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  <a:p>
            <a:pPr marL="571500" marR="0" lvl="1" indent="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rgbClr val="18304E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18304E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8"/>
          <p:cNvSpPr txBox="1">
            <a:spLocks noGrp="1"/>
          </p:cNvSpPr>
          <p:nvPr>
            <p:ph type="title"/>
          </p:nvPr>
        </p:nvSpPr>
        <p:spPr>
          <a:xfrm>
            <a:off x="457200" y="381925"/>
            <a:ext cx="82296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3600"/>
              <a:buFont typeface="Lato"/>
              <a:buNone/>
            </a:pP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Visie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op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circulariteit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</p:txBody>
      </p:sp>
      <p:sp>
        <p:nvSpPr>
          <p:cNvPr id="99" name="Google Shape;99;p8"/>
          <p:cNvSpPr txBox="1"/>
          <p:nvPr/>
        </p:nvSpPr>
        <p:spPr>
          <a:xfrm>
            <a:off x="457199" y="1181463"/>
            <a:ext cx="10381489" cy="4573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1" indent="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Financiering van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circulariteit</a:t>
            </a:r>
            <a:endParaRPr sz="2000" b="1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  <a:p>
            <a:pPr marL="571500" marR="0" lvl="1" indent="0" algn="l" rtl="0"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 b="1" i="0" u="none" strike="noStrike" cap="none" dirty="0">
                <a:solidFill>
                  <a:srgbClr val="FF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Nu: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marR="0" lvl="1" indent="-342900" algn="l" rtl="0"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Hoeveel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mag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een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circulair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project extra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kosten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en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wie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betaalt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?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marR="0" lvl="1" indent="-342900" algn="l" rtl="0"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Hoe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verantwoord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je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keuzes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en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de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effecten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ervan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op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investering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en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onderhoud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?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marR="0" lvl="1" indent="0" algn="l" rtl="0"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 b="1" i="0" u="none" strike="noStrike" cap="none" dirty="0" err="1">
                <a:solidFill>
                  <a:srgbClr val="FF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Toekomst</a:t>
            </a:r>
            <a:r>
              <a:rPr lang="en-US" sz="2000" b="1" i="0" u="none" strike="noStrike" cap="none" dirty="0">
                <a:solidFill>
                  <a:srgbClr val="FF0000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: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marR="0" lvl="1" indent="-342900" algn="l" rtl="0"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Kan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ik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een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restwaarde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meenemen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in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mijn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projectfinanciering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?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marR="0" lvl="1" indent="-342900" algn="l" rtl="0"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Welke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waarde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heeft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een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product/ element/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materiaal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in de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toekomst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?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marR="0" lvl="1" indent="-342900" algn="l" rtl="0"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Welke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aftrek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moet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meegenomen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worden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voor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aanpassing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/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demontage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?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571500" marR="0" lvl="1" indent="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rgbClr val="18304E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18304E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9"/>
          <p:cNvSpPr txBox="1">
            <a:spLocks noGrp="1"/>
          </p:cNvSpPr>
          <p:nvPr>
            <p:ph type="title"/>
          </p:nvPr>
        </p:nvSpPr>
        <p:spPr>
          <a:xfrm>
            <a:off x="457200" y="381925"/>
            <a:ext cx="8229600" cy="10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F7931D"/>
              </a:buClr>
              <a:buSzPts val="3600"/>
              <a:buFont typeface="Lato"/>
              <a:buNone/>
            </a:pP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Visie</a:t>
            </a:r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op </a:t>
            </a:r>
            <a:r>
              <a:rPr lang="en-US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circulariteit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</p:txBody>
      </p:sp>
      <p:sp>
        <p:nvSpPr>
          <p:cNvPr id="106" name="Google Shape;106;p9"/>
          <p:cNvSpPr txBox="1"/>
          <p:nvPr/>
        </p:nvSpPr>
        <p:spPr>
          <a:xfrm>
            <a:off x="457199" y="1309799"/>
            <a:ext cx="10323095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1500" marR="0" lvl="1" indent="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Het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meten</a:t>
            </a:r>
            <a:r>
              <a:rPr lang="en-US" sz="2000" b="1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van </a:t>
            </a:r>
            <a:r>
              <a:rPr lang="en-US" sz="2000" b="1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circulariteit</a:t>
            </a:r>
            <a:endParaRPr sz="2000" b="1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Materialenpaspoort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Milieu impact </a:t>
            </a: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materialen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Levensduur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Efficientie</a:t>
            </a:r>
            <a:endParaRPr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Herbruikbaarheid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endParaRPr sz="2000" dirty="0">
              <a:solidFill>
                <a:schemeClr val="dk1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  <a:p>
            <a:pPr marL="914400" marR="0" lvl="1" indent="-34290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-"/>
            </a:pPr>
            <a:r>
              <a:rPr lang="en-US" sz="2000" b="0" i="0" u="none" strike="noStrike" cap="none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Losmaakbaarheid</a:t>
            </a:r>
            <a:r>
              <a:rPr lang="en-US" sz="2000" b="0" i="0" u="none" strike="noStrike" cap="none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elementen</a:t>
            </a:r>
            <a:r>
              <a:rPr lang="en-US" sz="2000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en</a:t>
            </a:r>
            <a:r>
              <a:rPr lang="en-US" sz="2000" dirty="0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 </a:t>
            </a:r>
            <a:r>
              <a:rPr lang="en-US" sz="2000" dirty="0" err="1">
                <a:solidFill>
                  <a:schemeClr val="dk1"/>
                </a:solidFill>
                <a:highlight>
                  <a:srgbClr val="FFFFFF"/>
                </a:highlight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Lato"/>
              </a:rPr>
              <a:t>materialen</a:t>
            </a:r>
            <a:endParaRPr sz="20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Lato"/>
            </a:endParaRPr>
          </a:p>
          <a:p>
            <a:pPr marL="571500" marR="0" lvl="1" indent="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1584"/>
              </a:spcBef>
              <a:spcAft>
                <a:spcPts val="0"/>
              </a:spcAft>
              <a:buClr>
                <a:srgbClr val="18304E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18304E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07" name="Google Shape;107;p9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498540" y="1237099"/>
            <a:ext cx="5141615" cy="34446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555</Words>
  <Application>Microsoft Macintosh PowerPoint</Application>
  <PresentationFormat>Breedbeeld</PresentationFormat>
  <Paragraphs>136</Paragraphs>
  <Slides>16</Slides>
  <Notes>16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Calibri</vt:lpstr>
      <vt:lpstr>Arial</vt:lpstr>
      <vt:lpstr>Verdana</vt:lpstr>
      <vt:lpstr>Lato</vt:lpstr>
      <vt:lpstr>Office Theme</vt:lpstr>
      <vt:lpstr>Circulariteit: hoe neem ik dit mee in mijn project?</vt:lpstr>
      <vt:lpstr>PowerPoint-presentatie</vt:lpstr>
      <vt:lpstr>Visie op circulariteit</vt:lpstr>
      <vt:lpstr>Visie op  circulariteit</vt:lpstr>
      <vt:lpstr>Circulair Bouwen</vt:lpstr>
      <vt:lpstr>Visie op circulariteit</vt:lpstr>
      <vt:lpstr>Visie op circulariteit</vt:lpstr>
      <vt:lpstr>Visie op circulariteit</vt:lpstr>
      <vt:lpstr>Visie op circulariteit</vt:lpstr>
      <vt:lpstr>Circulariteit in het project</vt:lpstr>
      <vt:lpstr>Circulariteit aanbesteden</vt:lpstr>
      <vt:lpstr>Kennisplatform voor de sportsector</vt:lpstr>
      <vt:lpstr>Duurzaamheidstour 2020</vt:lpstr>
      <vt:lpstr>Sportverenigingen en ondernemers</vt:lpstr>
      <vt:lpstr>Sportaccommodatie van het jaar</vt:lpstr>
      <vt:lpstr>Vragen? Neem contact met ons op!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Circulariteit: hoe neem ik dit mee in mijn project?</dc:title>
  <dc:creator>Rico</dc:creator>
  <cp:lastModifiedBy>Microsoft Office User</cp:lastModifiedBy>
  <cp:revision>9</cp:revision>
  <dcterms:created xsi:type="dcterms:W3CDTF">2016-01-03T16:31:55Z</dcterms:created>
  <dcterms:modified xsi:type="dcterms:W3CDTF">2020-03-06T11:41:12Z</dcterms:modified>
</cp:coreProperties>
</file>