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</p:sldIdLst>
  <p:sldSz cx="12192000" cy="6858000"/>
  <p:notesSz cx="6858000" cy="9144000"/>
  <p:embeddedFontLst>
    <p:embeddedFont>
      <p:font typeface="Lato" panose="020F0502020204030203" pitchFamily="34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fvIKRfodDWSC9OeyO2gj/Q9a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94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5400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5400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165" name="Google Shape;16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d77a501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7ed77a501b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7ed77a501b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Controleer lettertype: verdana (tekengrootte 32)</a:t>
            </a:r>
            <a:endParaRPr/>
          </a:p>
        </p:txBody>
      </p:sp>
      <p:sp>
        <p:nvSpPr>
          <p:cNvPr id="391" name="Google Shape;3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7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57" name="Google Shape;5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5400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78" name="Google Shape;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5400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5400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dirty="0"/>
          </a:p>
        </p:txBody>
      </p:sp>
      <p:sp>
        <p:nvSpPr>
          <p:cNvPr id="102" name="Google Shape;10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110" name="Google Shape;1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36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797851" y="637761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5536" y="5730951"/>
            <a:ext cx="3066899" cy="7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ctrTitle"/>
          </p:nvPr>
        </p:nvSpPr>
        <p:spPr>
          <a:xfrm>
            <a:off x="914400" y="100800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ubTitle" idx="1"/>
          </p:nvPr>
        </p:nvSpPr>
        <p:spPr>
          <a:xfrm>
            <a:off x="916800" y="1825200"/>
            <a:ext cx="103608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7931D"/>
              </a:buClr>
              <a:buSzPts val="2400"/>
              <a:buNone/>
              <a:defRPr sz="2400">
                <a:solidFill>
                  <a:srgbClr val="F7931D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914400" y="3225601"/>
            <a:ext cx="103632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Orange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>
                <a:solidFill>
                  <a:srgbClr val="F793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793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18304E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5536" y="5730951"/>
            <a:ext cx="3066899" cy="789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urzamesportsector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914399" y="1008001"/>
            <a:ext cx="10568763" cy="124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200"/>
            </a:pP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Erkende maatregelenlijst:</a:t>
            </a:r>
            <a:endParaRPr sz="32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916800" y="1694616"/>
            <a:ext cx="10360800" cy="42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000"/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mooie bron van inspiratie!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914400" y="2478025"/>
            <a:ext cx="10363200" cy="71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Fukken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Specialist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Verduurzaming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Sportaccommodaties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0" lvl="0" indent="0"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Vakbeurs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5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maart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2020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73175"/>
            <a:ext cx="12192000" cy="1780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55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55" y="1070125"/>
            <a:ext cx="6618826" cy="5353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Hoe kun je de lijst gebruiken?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122" name="Google Shape;122;p11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7789" y="1866533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 descr="Sluit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7789" y="5062896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853" y="2227479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7895" y="2548319"/>
            <a:ext cx="441159" cy="44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49499"/>
            <a:ext cx="10785951" cy="452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Hoe kun je de lijst gebruiken?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133" name="Google Shape;133;p12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7825" y="2744321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2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0952" y="3334960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 descr="Sluit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0952" y="4659719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2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5435" y="2730578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5434" y="3334960"/>
            <a:ext cx="441159" cy="4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 descr="Vink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5435" y="4659718"/>
            <a:ext cx="441159" cy="44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Kennisplatform voor de sportsector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457200" y="1091700"/>
            <a:ext cx="7803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2000" b="0" i="0" u="sng" strike="noStrike" cap="none" dirty="0">
                <a:solidFill>
                  <a:schemeClr val="hlink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  <a:hlinkClick r:id="rId3"/>
              </a:rPr>
              <a:t>www.duurzamesportsector.nl</a:t>
            </a:r>
            <a:r>
              <a:rPr lang="nl-NL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Praktische informatie en stappenplannen voor: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Gemeenten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Verenigingen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Sportaanbieders (ondernemers)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Thematische insteek: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Organisatorisch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Financiering, subsidies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Wet- en regelgeving</a:t>
            </a:r>
            <a:endParaRPr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Tips en tricks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nog v</a:t>
            </a:r>
            <a:r>
              <a:rPr lang="nl-NL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eel 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meer</a:t>
            </a:r>
            <a:r>
              <a:rPr lang="nl-NL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Actualiteiten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Praktijkvoorbeelden (best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practices</a:t>
            </a: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Blogs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nl-NL" sz="18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Routekaart Verduurzaming Sport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254000" lvl="0" indent="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998250" y="703964"/>
            <a:ext cx="3385075" cy="4835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Duurzaamheidstour 2020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610963" y="1600200"/>
            <a:ext cx="7803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48" y="1443736"/>
            <a:ext cx="810768" cy="74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0473" y="1265181"/>
            <a:ext cx="1208914" cy="67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7195" y="1361670"/>
            <a:ext cx="839956" cy="79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5787" y="1371052"/>
            <a:ext cx="1947288" cy="76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9000" y="1324186"/>
            <a:ext cx="1976252" cy="8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3520" y="1369353"/>
            <a:ext cx="1194439" cy="8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66754" y="2745724"/>
            <a:ext cx="7211031" cy="347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10">
            <a:alphaModFix/>
          </a:blip>
          <a:srcRect r="4543"/>
          <a:stretch/>
        </p:blipFill>
        <p:spPr>
          <a:xfrm>
            <a:off x="8524403" y="1937506"/>
            <a:ext cx="2540400" cy="30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6194" y="1060365"/>
            <a:ext cx="8387525" cy="536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384125" y="236175"/>
            <a:ext cx="8621652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Sportverenigingen en ondernemers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7993" y="482421"/>
            <a:ext cx="1088136" cy="988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/>
          <p:nvPr/>
        </p:nvSpPr>
        <p:spPr>
          <a:xfrm>
            <a:off x="1035500" y="1402699"/>
            <a:ext cx="1912416" cy="57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Energiescan</a:t>
            </a:r>
            <a:endParaRPr sz="1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</a:pPr>
            <a:r>
              <a:rPr lang="nl-NL"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accommodatie</a:t>
            </a:r>
            <a:endParaRPr sz="12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3700968" y="2347699"/>
            <a:ext cx="1344300" cy="55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Plan van aanpak</a:t>
            </a:r>
            <a:endParaRPr sz="1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6408450" y="1604899"/>
            <a:ext cx="1781400" cy="74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Offertes </a:t>
            </a:r>
            <a:endParaRPr sz="1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</a:pPr>
            <a:r>
              <a:rPr lang="nl-NL"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(aanvragen en beoordelen)</a:t>
            </a:r>
            <a:endParaRPr sz="12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8588404" y="4074855"/>
            <a:ext cx="2725589" cy="112494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Financieel advies </a:t>
            </a:r>
            <a:r>
              <a:rPr lang="nl-NL"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(lening / borgstelling / subsidies)</a:t>
            </a:r>
            <a:endParaRPr sz="12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1787850" y="5805325"/>
            <a:ext cx="2327100" cy="772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nl-NL" sz="1800" b="0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Verduurzaamde</a:t>
            </a:r>
            <a:r>
              <a:rPr lang="nl-NL" sz="1800" b="0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NL" sz="1800" b="0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accommodatie</a:t>
            </a:r>
            <a:endParaRPr sz="1800" b="0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ed77a501b_0_41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 van het jaar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81" name="Google Shape;181;g7ed77a501b_0_41"/>
          <p:cNvSpPr txBox="1"/>
          <p:nvPr/>
        </p:nvSpPr>
        <p:spPr>
          <a:xfrm>
            <a:off x="591673" y="1511625"/>
            <a:ext cx="1081706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 sportaccommodatie heeft zich het beste verduurzaamd?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 sportaccommodatie heeft het beste initiatief voor verduurzaming?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Vakjury: Bert van Oostveen, Remco Hoekman, Rik van Kraaij, Roland van de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Lockant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nl-NL" sz="18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Uitreiking vanmiddag om 15.40 uur in de Sportkantine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254000" lvl="0" indent="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marR="254000" lvl="0" indent="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g7ed77a501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4054912"/>
            <a:ext cx="1261200" cy="15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7ed77a501b_0_41" descr="Afbeeldingsresultaat voor logo noc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7ed77a501b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220" y="3913512"/>
            <a:ext cx="1688263" cy="15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7ed77a501b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183" y="4254288"/>
            <a:ext cx="27527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7ed77a501b_0_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2173" y="3954575"/>
            <a:ext cx="3432695" cy="147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609600" y="583199"/>
            <a:ext cx="10972800" cy="77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200"/>
              <a:buFont typeface="Calibri"/>
              <a:buNone/>
            </a:pP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Vragen? Neem contact met ons op!</a:t>
            </a:r>
            <a:endParaRPr sz="3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717325" y="3587377"/>
            <a:ext cx="4366739" cy="84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200"/>
              <a:buFont typeface="Calibri"/>
              <a:buNone/>
            </a:pPr>
            <a:r>
              <a:rPr lang="nl-NL" sz="1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Bas </a:t>
            </a:r>
            <a:r>
              <a:rPr lang="nl-NL" sz="1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Fukken</a:t>
            </a: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l-NL" sz="1400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bas.fukken@kenniscentrumsportenbewegen.nl</a:t>
            </a:r>
            <a:endParaRPr sz="14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Google Shape;181;g7ed6341c11_1_0">
            <a:extLst>
              <a:ext uri="{FF2B5EF4-FFF2-40B4-BE49-F238E27FC236}">
                <a16:creationId xmlns:a16="http://schemas.microsoft.com/office/drawing/2014/main" id="{423A1BDC-CAE3-3943-AB14-030947CDC1A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325" y="1357313"/>
            <a:ext cx="1440000" cy="208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2;g7ed6341c11_1_0">
            <a:extLst>
              <a:ext uri="{FF2B5EF4-FFF2-40B4-BE49-F238E27FC236}">
                <a16:creationId xmlns:a16="http://schemas.microsoft.com/office/drawing/2014/main" id="{AFD0337E-158D-FE49-B8BE-9409C4F50C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5583" y="1357313"/>
            <a:ext cx="1440000" cy="2099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94;p40">
            <a:extLst>
              <a:ext uri="{FF2B5EF4-FFF2-40B4-BE49-F238E27FC236}">
                <a16:creationId xmlns:a16="http://schemas.microsoft.com/office/drawing/2014/main" id="{74D853FB-5172-4E4D-8743-82BF714723B4}"/>
              </a:ext>
            </a:extLst>
          </p:cNvPr>
          <p:cNvSpPr txBox="1">
            <a:spLocks/>
          </p:cNvSpPr>
          <p:nvPr/>
        </p:nvSpPr>
        <p:spPr>
          <a:xfrm>
            <a:off x="5791870" y="3592803"/>
            <a:ext cx="4647156" cy="84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793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nl-NL" sz="1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Michael Poot</a:t>
            </a: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l-NL" sz="1400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michael.poot@kenniscentrumsportenbewegen.nl</a:t>
            </a:r>
            <a:endParaRPr lang="nl-NL" sz="14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93;p40">
            <a:extLst>
              <a:ext uri="{FF2B5EF4-FFF2-40B4-BE49-F238E27FC236}">
                <a16:creationId xmlns:a16="http://schemas.microsoft.com/office/drawing/2014/main" id="{0AFAD37E-495E-7842-BE4B-E58F5B1C8903}"/>
              </a:ext>
            </a:extLst>
          </p:cNvPr>
          <p:cNvSpPr txBox="1">
            <a:spLocks/>
          </p:cNvSpPr>
          <p:nvPr/>
        </p:nvSpPr>
        <p:spPr>
          <a:xfrm>
            <a:off x="717325" y="4471363"/>
            <a:ext cx="10972800" cy="77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793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Kijk ook op </a:t>
            </a:r>
            <a:r>
              <a:rPr lang="nl-NL" sz="3200" dirty="0" err="1">
                <a:latin typeface="Verdana"/>
                <a:ea typeface="Verdana"/>
                <a:cs typeface="Verdana"/>
                <a:sym typeface="Verdana"/>
              </a:rPr>
              <a:t>www.duurzamesportsector.nl</a:t>
            </a:r>
            <a:endParaRPr lang="nl-NL" sz="32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400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sz="3600" b="0" i="0" u="none" strike="noStrike" cap="none" dirty="0">
                <a:solidFill>
                  <a:srgbClr val="F793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Inhoud presentatie</a:t>
            </a:r>
            <a:endParaRPr sz="3600" b="0" i="0" u="none" strike="noStrike" cap="none" dirty="0">
              <a:solidFill>
                <a:srgbClr val="F7931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57199" y="1357925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nl-NL" sz="2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Wat zijn de Erkende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2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nl-NL" sz="2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2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nl-NL" sz="2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Hoe kun je de lijst gebruiken?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" name="Google Shape;53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34576" y="709644"/>
            <a:ext cx="4461125" cy="474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Wat zijn de Erkende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60" name="Google Shape;60;p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4738" y="1377023"/>
            <a:ext cx="4361513" cy="4916157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4"/>
          <p:cNvSpPr/>
          <p:nvPr/>
        </p:nvSpPr>
        <p:spPr>
          <a:xfrm>
            <a:off x="5551330" y="1741786"/>
            <a:ext cx="627094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Lato"/>
              <a:buChar char="-"/>
            </a:pPr>
            <a:r>
              <a:rPr lang="nl-NL" sz="2400" b="0" i="0" u="none" strike="noStrike" cap="none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Energiebeperkende</a:t>
            </a:r>
            <a:r>
              <a:rPr lang="nl-NL" sz="2400" b="0" i="0" u="none" strike="noStrike" cap="none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maatregelen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Lato"/>
              <a:buChar char="-"/>
            </a:pPr>
            <a:r>
              <a:rPr lang="nl-NL" sz="2400" b="0" i="0" u="none" strike="noStrike" cap="none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Terugverdientijd van 5 jaar of minder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Lato"/>
              <a:buChar char="-"/>
            </a:pPr>
            <a:r>
              <a:rPr lang="nl-NL" sz="2400" b="0" i="0" u="none" strike="noStrike" cap="none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Op basis van standaard gebouwen</a:t>
            </a:r>
            <a:endParaRPr sz="24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Wat zijn de Erkende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047" y="3765147"/>
            <a:ext cx="2723050" cy="1789150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4975" y="1207865"/>
            <a:ext cx="2304575" cy="2200609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" name="Google Shape;7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468" y="4239593"/>
            <a:ext cx="3882286" cy="2067050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5"/>
          <p:cNvPicPr preferRelativeResize="0"/>
          <p:nvPr/>
        </p:nvPicPr>
        <p:blipFill rotWithShape="1">
          <a:blip r:embed="rId6">
            <a:alphaModFix/>
          </a:blip>
          <a:srcRect l="9662" t="11711" r="10209" b="6311"/>
          <a:stretch/>
        </p:blipFill>
        <p:spPr>
          <a:xfrm flipH="1">
            <a:off x="9373475" y="274151"/>
            <a:ext cx="2304572" cy="2067050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2" name="Google Shape;72;p5"/>
          <p:cNvPicPr preferRelativeResize="0"/>
          <p:nvPr/>
        </p:nvPicPr>
        <p:blipFill rotWithShape="1">
          <a:blip r:embed="rId7">
            <a:alphaModFix/>
          </a:blip>
          <a:srcRect l="10785" r="17846"/>
          <a:stretch/>
        </p:blipFill>
        <p:spPr>
          <a:xfrm>
            <a:off x="457197" y="1207879"/>
            <a:ext cx="1950625" cy="2370323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6703" y="1207864"/>
            <a:ext cx="3882275" cy="2168004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" name="Google Shape;74;p5"/>
          <p:cNvSpPr txBox="1"/>
          <p:nvPr/>
        </p:nvSpPr>
        <p:spPr>
          <a:xfrm>
            <a:off x="4726225" y="3578200"/>
            <a:ext cx="3718200" cy="2728500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>
                <a:latin typeface="Calibri"/>
                <a:ea typeface="Calibri"/>
                <a:cs typeface="Calibri"/>
                <a:sym typeface="Calibri"/>
              </a:rPr>
              <a:t>Waar zit </a:t>
            </a:r>
            <a:r>
              <a:rPr lang="nl-NL" dirty="0"/>
              <a:t>de</a:t>
            </a:r>
            <a:r>
              <a:rPr lang="nl-NL" sz="1600" b="1" dirty="0">
                <a:latin typeface="Calibri"/>
                <a:ea typeface="Calibri"/>
                <a:cs typeface="Calibri"/>
                <a:sym typeface="Calibri"/>
              </a:rPr>
              <a:t> verspilling?</a:t>
            </a: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Hoog energieverbruik voor wie/wat?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Gebruikstijden door de week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Weekend instellingen niet / verkeerd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Feestdagen niet/verkeerd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Optimalisatie aanwarmen niet aanwezig of niet juist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Stook- en koellijn niet juist ingesteld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❏"/>
            </a:pPr>
            <a:r>
              <a:rPr lang="nl-NL" sz="1600" dirty="0">
                <a:latin typeface="Calibri"/>
                <a:ea typeface="Calibri"/>
                <a:cs typeface="Calibri"/>
                <a:sym typeface="Calibri"/>
              </a:rPr>
              <a:t>Voorkomen gelijktijdig koelen en verwarmen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457199" y="381925"/>
            <a:ext cx="9282223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Wat zijn </a:t>
            </a:r>
            <a:r>
              <a:rPr lang="nl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Erkende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81" name="Google Shape;81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4738" y="1377023"/>
            <a:ext cx="4361513" cy="4916157"/>
          </a:xfrm>
          <a:prstGeom prst="rect">
            <a:avLst/>
          </a:prstGeom>
          <a:noFill/>
          <a:ln w="15875" cap="flat" cmpd="sng">
            <a:solidFill>
              <a:srgbClr val="C6242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20588" y="1379711"/>
            <a:ext cx="4507833" cy="188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320588" y="3593659"/>
            <a:ext cx="4507833" cy="1884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Wat zijn de Erkende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90" name="Google Shape;9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75" y="991500"/>
            <a:ext cx="6912026" cy="55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2348" y="1692462"/>
            <a:ext cx="4502950" cy="33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5321596" y="1260611"/>
            <a:ext cx="673040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Isolatie gebouwschil en dak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Borgen energiezuinigheid door slimme meter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Ventilatie op basis CO2 detectie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Aanwezigheidsdetectie verlichting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LED verlichting per (1/2) veld (met 3 standen)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WTW ventilatie en verwarming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WTW douches en waterbesparing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Weersafhankelijke regeling verwarmingssysteem</a:t>
            </a: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Thermostatische radiatorkranen en goede afstelling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Meet en regelapparatuur afzuiginstallatie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105" name="Google Shape;105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950913"/>
            <a:ext cx="4603898" cy="3179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 txBox="1"/>
          <p:nvPr/>
        </p:nvSpPr>
        <p:spPr>
          <a:xfrm>
            <a:off x="5348177" y="1832517"/>
            <a:ext cx="667724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Isolatie gebouwschil en dak, glijbaan en zwembassin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Isolatie leidingen en appendages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Afdekken zwembad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LED verlichting 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WTW ventilatie en verwarming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WTW bufferwater, douches en waterbesparing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Weersafhankelijke regeling </a:t>
            </a:r>
            <a:r>
              <a:rPr lang="nl-NL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verwarmingssysteem</a:t>
            </a: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Meet en regelapparatuur </a:t>
            </a:r>
            <a:r>
              <a:rPr lang="nl-NL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afzuiginstallatie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 maatregelen?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113" name="Google Shape;113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8039" y="1701799"/>
            <a:ext cx="4419603" cy="345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5497033" y="1026695"/>
            <a:ext cx="6358084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Clubhuis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Isolatie gebouwschil en dak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Borgen energiezuinigheid door slimme meter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Aanwezigheidsdetectie verlichting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WTW ventilatie en verwarming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Thermostatische radiatorkranen en goede afstelling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Meet en regelapparatuur </a:t>
            </a:r>
            <a:r>
              <a:rPr lang="nl-NL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afzuiginstallatie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Velden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LED verlichting per (1/2) veld (met 3 standen)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158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443</Words>
  <Application>Microsoft Macintosh PowerPoint</Application>
  <PresentationFormat>Breedbeeld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Arial</vt:lpstr>
      <vt:lpstr>Verdana</vt:lpstr>
      <vt:lpstr>Lato</vt:lpstr>
      <vt:lpstr>Office Theme</vt:lpstr>
      <vt:lpstr>Erkende maatregelenlijst:</vt:lpstr>
      <vt:lpstr>PowerPoint-presentatie</vt:lpstr>
      <vt:lpstr>Wat zijn de Erkende maatregelen?</vt:lpstr>
      <vt:lpstr>Wat zijn de Erkende maatregelen?</vt:lpstr>
      <vt:lpstr>Wat zijn geen Erkende maatregelen?</vt:lpstr>
      <vt:lpstr>Wat zijn de Erkende maatregelen?</vt:lpstr>
      <vt:lpstr>Welke maatregelen?</vt:lpstr>
      <vt:lpstr>Welke maatregelen?</vt:lpstr>
      <vt:lpstr>Welke maatregelen?</vt:lpstr>
      <vt:lpstr>Hoe kun je de lijst gebruiken?</vt:lpstr>
      <vt:lpstr>Hoe kun je de lijst gebruiken?</vt:lpstr>
      <vt:lpstr>Kennisplatform voor de sportsector</vt:lpstr>
      <vt:lpstr>Duurzaamheidstour 2020</vt:lpstr>
      <vt:lpstr>Sportverenigingen en ondernemers</vt:lpstr>
      <vt:lpstr>Sportaccommodatie van het jaar</vt:lpstr>
      <vt:lpstr>Vragen? Neem contact met ons op!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Erkende maatregelenlijst:</dc:title>
  <dc:creator>Rico</dc:creator>
  <cp:lastModifiedBy>Microsoft Office User</cp:lastModifiedBy>
  <cp:revision>9</cp:revision>
  <dcterms:created xsi:type="dcterms:W3CDTF">2016-01-03T16:31:55Z</dcterms:created>
  <dcterms:modified xsi:type="dcterms:W3CDTF">2020-03-06T11:40:22Z</dcterms:modified>
</cp:coreProperties>
</file>